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2" r:id="rId6"/>
    <p:sldId id="260" r:id="rId7"/>
    <p:sldId id="261" r:id="rId8"/>
    <p:sldId id="263" r:id="rId9"/>
    <p:sldId id="264" r:id="rId10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546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2FA23C1-5F8D-4348-AF45-818D808B336A}" type="datetimeFigureOut">
              <a:rPr lang="en-CA" smtClean="0"/>
              <a:t>15/12/2010</a:t>
            </a:fld>
            <a:endParaRPr lang="en-CA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CA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C68F7FF7-14A9-44E4-9434-7DB147D8D54C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8F7FF7-14A9-44E4-9434-7DB147D8D54C}" type="slidenum">
              <a:rPr lang="en-CA" smtClean="0"/>
              <a:t>1</a:t>
            </a:fld>
            <a:endParaRPr lang="en-CA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8F7FF7-14A9-44E4-9434-7DB147D8D54C}" type="slidenum">
              <a:rPr lang="en-CA" smtClean="0"/>
              <a:t>2</a:t>
            </a:fld>
            <a:endParaRPr lang="en-CA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8F7FF7-14A9-44E4-9434-7DB147D8D54C}" type="slidenum">
              <a:rPr lang="en-CA" smtClean="0"/>
              <a:t>3</a:t>
            </a:fld>
            <a:endParaRPr lang="en-CA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8F7FF7-14A9-44E4-9434-7DB147D8D54C}" type="slidenum">
              <a:rPr lang="en-CA" smtClean="0"/>
              <a:t>4</a:t>
            </a:fld>
            <a:endParaRPr lang="en-CA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8F7FF7-14A9-44E4-9434-7DB147D8D54C}" type="slidenum">
              <a:rPr lang="en-CA" smtClean="0"/>
              <a:t>5</a:t>
            </a:fld>
            <a:endParaRPr lang="en-CA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8F7FF7-14A9-44E4-9434-7DB147D8D54C}" type="slidenum">
              <a:rPr lang="en-CA" smtClean="0"/>
              <a:t>6</a:t>
            </a:fld>
            <a:endParaRPr lang="en-CA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8F7FF7-14A9-44E4-9434-7DB147D8D54C}" type="slidenum">
              <a:rPr lang="en-CA" smtClean="0"/>
              <a:t>7</a:t>
            </a:fld>
            <a:endParaRPr lang="en-CA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8F7FF7-14A9-44E4-9434-7DB147D8D54C}" type="slidenum">
              <a:rPr lang="en-CA" smtClean="0"/>
              <a:t>8</a:t>
            </a:fld>
            <a:endParaRPr lang="en-CA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C68F7FF7-14A9-44E4-9434-7DB147D8D54C}" type="slidenum">
              <a:rPr lang="en-CA" smtClean="0"/>
              <a:t>9</a:t>
            </a:fld>
            <a:endParaRPr lang="en-CA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DECEE-3AD5-4AD2-A480-9139E0FB9E52}" type="datetimeFigureOut">
              <a:rPr lang="en-CA" smtClean="0"/>
              <a:t>15/12/2010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484A-6660-4F47-ABB6-C4205ED6C59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DECEE-3AD5-4AD2-A480-9139E0FB9E52}" type="datetimeFigureOut">
              <a:rPr lang="en-CA" smtClean="0"/>
              <a:t>15/12/2010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484A-6660-4F47-ABB6-C4205ED6C59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DECEE-3AD5-4AD2-A480-9139E0FB9E52}" type="datetimeFigureOut">
              <a:rPr lang="en-CA" smtClean="0"/>
              <a:t>15/12/2010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484A-6660-4F47-ABB6-C4205ED6C59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DECEE-3AD5-4AD2-A480-9139E0FB9E52}" type="datetimeFigureOut">
              <a:rPr lang="en-CA" smtClean="0"/>
              <a:t>15/12/2010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484A-6660-4F47-ABB6-C4205ED6C59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DECEE-3AD5-4AD2-A480-9139E0FB9E52}" type="datetimeFigureOut">
              <a:rPr lang="en-CA" smtClean="0"/>
              <a:t>15/12/2010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484A-6660-4F47-ABB6-C4205ED6C59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DECEE-3AD5-4AD2-A480-9139E0FB9E52}" type="datetimeFigureOut">
              <a:rPr lang="en-CA" smtClean="0"/>
              <a:t>15/12/2010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484A-6660-4F47-ABB6-C4205ED6C59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DECEE-3AD5-4AD2-A480-9139E0FB9E52}" type="datetimeFigureOut">
              <a:rPr lang="en-CA" smtClean="0"/>
              <a:t>15/12/2010</a:t>
            </a:fld>
            <a:endParaRPr lang="en-CA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484A-6660-4F47-ABB6-C4205ED6C59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DECEE-3AD5-4AD2-A480-9139E0FB9E52}" type="datetimeFigureOut">
              <a:rPr lang="en-CA" smtClean="0"/>
              <a:t>15/12/2010</a:t>
            </a:fld>
            <a:endParaRPr lang="en-CA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484A-6660-4F47-ABB6-C4205ED6C59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DECEE-3AD5-4AD2-A480-9139E0FB9E52}" type="datetimeFigureOut">
              <a:rPr lang="en-CA" smtClean="0"/>
              <a:t>15/12/2010</a:t>
            </a:fld>
            <a:endParaRPr lang="en-CA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484A-6660-4F47-ABB6-C4205ED6C59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DECEE-3AD5-4AD2-A480-9139E0FB9E52}" type="datetimeFigureOut">
              <a:rPr lang="en-CA" smtClean="0"/>
              <a:t>15/12/2010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484A-6660-4F47-ABB6-C4205ED6C59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CA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64DECEE-3AD5-4AD2-A480-9139E0FB9E52}" type="datetimeFigureOut">
              <a:rPr lang="en-CA" smtClean="0"/>
              <a:t>15/12/2010</a:t>
            </a:fld>
            <a:endParaRPr lang="en-CA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CA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93A484A-6660-4F47-ABB6-C4205ED6C59A}" type="slidenum">
              <a:rPr lang="en-CA" smtClean="0"/>
              <a:t>‹#›</a:t>
            </a:fld>
            <a:endParaRPr lang="en-CA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70C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CA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CA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64DECEE-3AD5-4AD2-A480-9139E0FB9E52}" type="datetimeFigureOut">
              <a:rPr lang="en-CA" smtClean="0"/>
              <a:t>15/12/2010</a:t>
            </a:fld>
            <a:endParaRPr lang="en-CA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CA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93A484A-6660-4F47-ABB6-C4205ED6C59A}" type="slidenum">
              <a:rPr lang="en-CA" smtClean="0"/>
              <a:t>‹#›</a:t>
            </a:fld>
            <a:endParaRPr lang="en-CA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Autofit/>
          </a:bodyPr>
          <a:lstStyle/>
          <a:p>
            <a:r>
              <a:rPr lang="en-CA" sz="8000" dirty="0" smtClean="0">
                <a:latin typeface="Arabic Typesetting" pitchFamily="66" charset="-78"/>
                <a:cs typeface="Arabic Typesetting" pitchFamily="66" charset="-78"/>
              </a:rPr>
              <a:t>Islam in the Medieval World</a:t>
            </a:r>
            <a:endParaRPr lang="en-CA" sz="80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46856"/>
          </a:xfrm>
        </p:spPr>
        <p:txBody>
          <a:bodyPr>
            <a:normAutofit fontScale="25000" lnSpcReduction="20000"/>
          </a:bodyPr>
          <a:lstStyle/>
          <a:p>
            <a:endParaRPr lang="en-CA" dirty="0"/>
          </a:p>
        </p:txBody>
      </p:sp>
      <p:pic>
        <p:nvPicPr>
          <p:cNvPr id="13314" name="Picture 2" descr="http://t2.gstatic.com/images?q=tbn:ANd9GcQf6zQ60ITlzJ4-X2JSy86cqwguWPooZcpYCwR73w--PUfrzkXrR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55776" y="3845916"/>
            <a:ext cx="4032448" cy="26590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6600" dirty="0" smtClean="0">
                <a:latin typeface="Arabic Typesetting" pitchFamily="66" charset="-78"/>
                <a:cs typeface="Arabic Typesetting" pitchFamily="66" charset="-78"/>
              </a:rPr>
              <a:t>From East to West</a:t>
            </a:r>
            <a:endParaRPr lang="en-CA" sz="66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340768"/>
            <a:ext cx="8291264" cy="1296144"/>
          </a:xfrm>
        </p:spPr>
        <p:txBody>
          <a:bodyPr>
            <a:normAutofit fontScale="92500" lnSpcReduction="20000"/>
          </a:bodyPr>
          <a:lstStyle/>
          <a:p>
            <a:r>
              <a:rPr lang="en-CA" dirty="0">
                <a:latin typeface="Arabic Typesetting" pitchFamily="66" charset="-78"/>
                <a:cs typeface="Arabic Typesetting" pitchFamily="66" charset="-78"/>
              </a:rPr>
              <a:t>At its height in the Middle Ages, Muslims ruled an empire from the Atlantic to the Indus River valley in modern Pakistan, a region that stretched across 5000 miles</a:t>
            </a:r>
          </a:p>
        </p:txBody>
      </p:sp>
      <p:pic>
        <p:nvPicPr>
          <p:cNvPr id="17410" name="Picture 2" descr="http://t3.gstatic.com/images?q=tbn:ANd9GcS8SYtRuv65z4T-CkL3L_q7V0U2USgRtiKbNaBs6GlWVHBpASo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483768" y="2444907"/>
            <a:ext cx="4073624" cy="441309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6000" dirty="0" smtClean="0">
                <a:latin typeface="Arabic Typesetting" pitchFamily="66" charset="-78"/>
                <a:cs typeface="Arabic Typesetting" pitchFamily="66" charset="-78"/>
              </a:rPr>
              <a:t>Arabic Tradition</a:t>
            </a:r>
            <a:endParaRPr lang="en-CA" sz="60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4000" dirty="0" smtClean="0">
                <a:latin typeface="Arabic Typesetting" pitchFamily="66" charset="-78"/>
                <a:cs typeface="Arabic Typesetting" pitchFamily="66" charset="-78"/>
              </a:rPr>
              <a:t>Tribal society</a:t>
            </a:r>
          </a:p>
          <a:p>
            <a:r>
              <a:rPr lang="en-CA" sz="4000" dirty="0" smtClean="0">
                <a:latin typeface="Arabic Typesetting" pitchFamily="66" charset="-78"/>
                <a:cs typeface="Arabic Typesetting" pitchFamily="66" charset="-78"/>
              </a:rPr>
              <a:t>Followers of traditional gods and goddesses, one of whom was called Allah [the supreme/creator god]</a:t>
            </a:r>
          </a:p>
          <a:p>
            <a:r>
              <a:rPr lang="en-CA" sz="4000" dirty="0" smtClean="0">
                <a:latin typeface="Arabic Typesetting" pitchFamily="66" charset="-78"/>
                <a:cs typeface="Arabic Typesetting" pitchFamily="66" charset="-78"/>
              </a:rPr>
              <a:t>No systems of feudalism or </a:t>
            </a:r>
            <a:r>
              <a:rPr lang="en-CA" sz="4000" dirty="0" err="1" smtClean="0">
                <a:latin typeface="Arabic Typesetting" pitchFamily="66" charset="-78"/>
                <a:cs typeface="Arabic Typesetting" pitchFamily="66" charset="-78"/>
              </a:rPr>
              <a:t>manorialism</a:t>
            </a:r>
            <a:r>
              <a:rPr lang="en-CA" sz="4000" dirty="0" smtClean="0">
                <a:latin typeface="Arabic Typesetting" pitchFamily="66" charset="-78"/>
                <a:cs typeface="Arabic Typesetting" pitchFamily="66" charset="-78"/>
              </a:rPr>
              <a:t> </a:t>
            </a:r>
          </a:p>
          <a:p>
            <a:endParaRPr lang="en-CA" dirty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25602" name="Picture 2" descr="http://t0.gstatic.com/images?q=tbn:ANd9GcSrK8Ng1IschOhNZUE6QnAPPUIbvF5UNEzz5oOIlKfu8ys-3V8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75856" y="4581128"/>
            <a:ext cx="2476500" cy="1847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6000" dirty="0" smtClean="0">
                <a:latin typeface="Arabic Typesetting" pitchFamily="66" charset="-78"/>
                <a:cs typeface="Arabic Typesetting" pitchFamily="66" charset="-78"/>
              </a:rPr>
              <a:t>Muhammad</a:t>
            </a:r>
            <a:endParaRPr lang="en-CA" sz="60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CA" sz="4000" dirty="0" smtClean="0">
                <a:latin typeface="Arabic Typesetting" pitchFamily="66" charset="-78"/>
                <a:cs typeface="Arabic Typesetting" pitchFamily="66" charset="-78"/>
              </a:rPr>
              <a:t>Born in 570</a:t>
            </a:r>
          </a:p>
          <a:p>
            <a:r>
              <a:rPr lang="en-CA" sz="4000" dirty="0" smtClean="0">
                <a:latin typeface="Arabic Typesetting" pitchFamily="66" charset="-78"/>
                <a:cs typeface="Arabic Typesetting" pitchFamily="66" charset="-78"/>
              </a:rPr>
              <a:t>Works in the caravan trade</a:t>
            </a:r>
          </a:p>
          <a:p>
            <a:r>
              <a:rPr lang="en-CA" sz="4000" dirty="0" smtClean="0">
                <a:latin typeface="Arabic Typesetting" pitchFamily="66" charset="-78"/>
                <a:cs typeface="Arabic Typesetting" pitchFamily="66" charset="-78"/>
              </a:rPr>
              <a:t>Begins having visions / trances in 610</a:t>
            </a:r>
          </a:p>
          <a:p>
            <a:r>
              <a:rPr lang="en-CA" sz="4000" dirty="0" smtClean="0">
                <a:latin typeface="Arabic Typesetting" pitchFamily="66" charset="-78"/>
                <a:cs typeface="Arabic Typesetting" pitchFamily="66" charset="-78"/>
              </a:rPr>
              <a:t>Develops a group of followers, called Muslims</a:t>
            </a:r>
            <a:endParaRPr lang="en-CA" sz="4000" dirty="0">
              <a:latin typeface="Arabic Typesetting" pitchFamily="66" charset="-78"/>
              <a:cs typeface="Arabic Typesetting" pitchFamily="66" charset="-78"/>
            </a:endParaRPr>
          </a:p>
        </p:txBody>
      </p:sp>
      <p:pic>
        <p:nvPicPr>
          <p:cNvPr id="23554" name="Picture 2" descr="http://t2.gstatic.com/images?q=tbn:ANd9GcRDrqJUlPcczmyBA2rNQacGkyuN81yHGEW0f126As9qJWGVX5h5B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051720" y="4653136"/>
            <a:ext cx="4608512" cy="184785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6000" dirty="0" smtClean="0">
                <a:latin typeface="Arabic Typesetting" pitchFamily="66" charset="-78"/>
                <a:cs typeface="Arabic Typesetting" pitchFamily="66" charset="-78"/>
              </a:rPr>
              <a:t>Terminology </a:t>
            </a:r>
            <a:endParaRPr lang="en-CA" sz="60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CA" sz="4400" dirty="0" smtClean="0">
                <a:latin typeface="Arabic Typesetting" pitchFamily="66" charset="-78"/>
                <a:cs typeface="Arabic Typesetting" pitchFamily="66" charset="-78"/>
              </a:rPr>
              <a:t>Allah </a:t>
            </a:r>
            <a:r>
              <a:rPr lang="en-CA" sz="4400" dirty="0">
                <a:latin typeface="Arabic Typesetting" pitchFamily="66" charset="-78"/>
                <a:cs typeface="Arabic Typesetting" pitchFamily="66" charset="-78"/>
              </a:rPr>
              <a:t>= </a:t>
            </a:r>
            <a:r>
              <a:rPr lang="en-CA" sz="4400" i="1" dirty="0" err="1">
                <a:latin typeface="Arabic Typesetting" pitchFamily="66" charset="-78"/>
                <a:cs typeface="Arabic Typesetting" pitchFamily="66" charset="-78"/>
              </a:rPr>
              <a:t>ilah</a:t>
            </a:r>
            <a:r>
              <a:rPr lang="en-CA" sz="4400" dirty="0">
                <a:latin typeface="Arabic Typesetting" pitchFamily="66" charset="-78"/>
                <a:cs typeface="Arabic Typesetting" pitchFamily="66" charset="-78"/>
              </a:rPr>
              <a:t> [deity or god] + the definite article al-; like going from god to God; Christian Arabs also use the term Allah</a:t>
            </a:r>
          </a:p>
          <a:p>
            <a:r>
              <a:rPr lang="en-CA" sz="4400" dirty="0" smtClean="0">
                <a:latin typeface="Arabic Typesetting" pitchFamily="66" charset="-78"/>
                <a:cs typeface="Arabic Typesetting" pitchFamily="66" charset="-78"/>
              </a:rPr>
              <a:t>Islam </a:t>
            </a:r>
            <a:r>
              <a:rPr lang="en-CA" sz="4400" dirty="0">
                <a:latin typeface="Arabic Typesetting" pitchFamily="66" charset="-78"/>
                <a:cs typeface="Arabic Typesetting" pitchFamily="66" charset="-78"/>
              </a:rPr>
              <a:t>= submission or surrender to </a:t>
            </a:r>
            <a:r>
              <a:rPr lang="en-CA" sz="4400" dirty="0" smtClean="0">
                <a:latin typeface="Arabic Typesetting" pitchFamily="66" charset="-78"/>
                <a:cs typeface="Arabic Typesetting" pitchFamily="66" charset="-78"/>
              </a:rPr>
              <a:t>God </a:t>
            </a:r>
          </a:p>
          <a:p>
            <a:r>
              <a:rPr lang="en-CA" sz="4400" dirty="0" smtClean="0">
                <a:latin typeface="Arabic Typesetting" pitchFamily="66" charset="-78"/>
                <a:cs typeface="Arabic Typesetting" pitchFamily="66" charset="-78"/>
              </a:rPr>
              <a:t>Muslim </a:t>
            </a:r>
            <a:r>
              <a:rPr lang="en-CA" sz="4400" dirty="0">
                <a:latin typeface="Arabic Typesetting" pitchFamily="66" charset="-78"/>
                <a:cs typeface="Arabic Typesetting" pitchFamily="66" charset="-78"/>
              </a:rPr>
              <a:t>= one who submits to God</a:t>
            </a:r>
          </a:p>
          <a:p>
            <a:endParaRPr lang="en-CA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6000" dirty="0" smtClean="0">
                <a:latin typeface="Arabic Typesetting" pitchFamily="66" charset="-78"/>
                <a:cs typeface="Arabic Typesetting" pitchFamily="66" charset="-78"/>
              </a:rPr>
              <a:t>Expansion during the Middle Ages</a:t>
            </a:r>
            <a:endParaRPr lang="en-CA" sz="60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r>
              <a:rPr lang="en-CA" sz="4000" dirty="0" smtClean="0">
                <a:latin typeface="Arabic Typesetting" pitchFamily="66" charset="-78"/>
                <a:cs typeface="Arabic Typesetting" pitchFamily="66" charset="-78"/>
              </a:rPr>
              <a:t>637</a:t>
            </a:r>
            <a:r>
              <a:rPr lang="en-CA" sz="4000" dirty="0">
                <a:latin typeface="Arabic Typesetting" pitchFamily="66" charset="-78"/>
                <a:cs typeface="Arabic Typesetting" pitchFamily="66" charset="-78"/>
              </a:rPr>
              <a:t>: Muslim armies conquer Syria</a:t>
            </a:r>
          </a:p>
          <a:p>
            <a:r>
              <a:rPr lang="en-CA" sz="4000" dirty="0" smtClean="0">
                <a:latin typeface="Arabic Typesetting" pitchFamily="66" charset="-78"/>
                <a:cs typeface="Arabic Typesetting" pitchFamily="66" charset="-78"/>
              </a:rPr>
              <a:t>638</a:t>
            </a:r>
            <a:r>
              <a:rPr lang="en-CA" sz="4000" dirty="0">
                <a:latin typeface="Arabic Typesetting" pitchFamily="66" charset="-78"/>
                <a:cs typeface="Arabic Typesetting" pitchFamily="66" charset="-78"/>
              </a:rPr>
              <a:t>: Muslim armies conquer Iraq</a:t>
            </a:r>
          </a:p>
          <a:p>
            <a:r>
              <a:rPr lang="en-CA" sz="4000" dirty="0" smtClean="0">
                <a:latin typeface="Arabic Typesetting" pitchFamily="66" charset="-78"/>
                <a:cs typeface="Arabic Typesetting" pitchFamily="66" charset="-78"/>
              </a:rPr>
              <a:t>642</a:t>
            </a:r>
            <a:r>
              <a:rPr lang="en-CA" sz="4000" dirty="0">
                <a:latin typeface="Arabic Typesetting" pitchFamily="66" charset="-78"/>
                <a:cs typeface="Arabic Typesetting" pitchFamily="66" charset="-78"/>
              </a:rPr>
              <a:t>: Muslim armies conquer Egypt</a:t>
            </a:r>
          </a:p>
          <a:p>
            <a:r>
              <a:rPr lang="en-CA" sz="4000" dirty="0" smtClean="0">
                <a:latin typeface="Arabic Typesetting" pitchFamily="66" charset="-78"/>
                <a:cs typeface="Arabic Typesetting" pitchFamily="66" charset="-78"/>
              </a:rPr>
              <a:t>651</a:t>
            </a:r>
            <a:r>
              <a:rPr lang="en-CA" sz="4000" dirty="0">
                <a:latin typeface="Arabic Typesetting" pitchFamily="66" charset="-78"/>
                <a:cs typeface="Arabic Typesetting" pitchFamily="66" charset="-78"/>
              </a:rPr>
              <a:t>: Muslim armies conquer Iran</a:t>
            </a:r>
          </a:p>
          <a:p>
            <a:r>
              <a:rPr lang="en-CA" sz="4000" dirty="0" smtClean="0">
                <a:latin typeface="Arabic Typesetting" pitchFamily="66" charset="-78"/>
                <a:cs typeface="Arabic Typesetting" pitchFamily="66" charset="-78"/>
              </a:rPr>
              <a:t>705-715</a:t>
            </a:r>
            <a:r>
              <a:rPr lang="en-CA" sz="4000" dirty="0">
                <a:latin typeface="Arabic Typesetting" pitchFamily="66" charset="-78"/>
                <a:cs typeface="Arabic Typesetting" pitchFamily="66" charset="-78"/>
              </a:rPr>
              <a:t>: Muslim armies conquer Central Asia and Sind</a:t>
            </a:r>
          </a:p>
          <a:p>
            <a:r>
              <a:rPr lang="en-CA" sz="4000" dirty="0" smtClean="0">
                <a:latin typeface="Arabic Typesetting" pitchFamily="66" charset="-78"/>
                <a:cs typeface="Arabic Typesetting" pitchFamily="66" charset="-78"/>
              </a:rPr>
              <a:t>711-720</a:t>
            </a:r>
            <a:r>
              <a:rPr lang="en-CA" sz="4000" dirty="0">
                <a:latin typeface="Arabic Typesetting" pitchFamily="66" charset="-78"/>
                <a:cs typeface="Arabic Typesetting" pitchFamily="66" charset="-78"/>
              </a:rPr>
              <a:t>: Muslim armies conquer Iberian </a:t>
            </a:r>
            <a:r>
              <a:rPr lang="en-CA" sz="4000" dirty="0" smtClean="0">
                <a:latin typeface="Arabic Typesetting" pitchFamily="66" charset="-78"/>
                <a:cs typeface="Arabic Typesetting" pitchFamily="66" charset="-78"/>
              </a:rPr>
              <a:t>Peninsula [Spain]</a:t>
            </a:r>
            <a:endParaRPr lang="en-CA" sz="4000" dirty="0">
              <a:latin typeface="Arabic Typesetting" pitchFamily="66" charset="-78"/>
              <a:cs typeface="Arabic Typesetting" pitchFamily="66" charset="-78"/>
            </a:endParaRPr>
          </a:p>
          <a:p>
            <a:pPr>
              <a:buNone/>
            </a:pPr>
            <a:endParaRPr lang="en-CA" sz="4000" dirty="0" smtClean="0">
              <a:latin typeface="Arabic Typesetting" pitchFamily="66" charset="-78"/>
              <a:cs typeface="Arabic Typesetting" pitchFamily="66" charset="-78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6000" dirty="0" smtClean="0">
                <a:latin typeface="Arabic Typesetting" pitchFamily="66" charset="-78"/>
                <a:cs typeface="Arabic Typesetting" pitchFamily="66" charset="-78"/>
              </a:rPr>
              <a:t>Expansion:</a:t>
            </a:r>
            <a:endParaRPr lang="en-CA" sz="60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244624"/>
          </a:xfrm>
        </p:spPr>
        <p:txBody>
          <a:bodyPr>
            <a:normAutofit fontScale="32500" lnSpcReduction="20000"/>
          </a:bodyPr>
          <a:lstStyle/>
          <a:p>
            <a:endParaRPr lang="en-CA" dirty="0"/>
          </a:p>
        </p:txBody>
      </p:sp>
      <p:pic>
        <p:nvPicPr>
          <p:cNvPr id="19460" name="Picture 4" descr="http://t0.gstatic.com/images?q=tbn:ANd9GcTF29RHQAjCHvYT4romQQtCx1D_RePOTBxI3jvM1TbiCWawgpsy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63688" y="1772816"/>
            <a:ext cx="5690811" cy="3941416"/>
          </a:xfrm>
          <a:prstGeom prst="rect">
            <a:avLst/>
          </a:prstGeom>
          <a:noFill/>
        </p:spPr>
      </p:pic>
      <p:sp>
        <p:nvSpPr>
          <p:cNvPr id="9" name="5-Point Star 8"/>
          <p:cNvSpPr/>
          <p:nvPr/>
        </p:nvSpPr>
        <p:spPr>
          <a:xfrm>
            <a:off x="3419872" y="3573016"/>
            <a:ext cx="288032" cy="36004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0" name="5-Point Star 9"/>
          <p:cNvSpPr/>
          <p:nvPr/>
        </p:nvSpPr>
        <p:spPr>
          <a:xfrm>
            <a:off x="2627784" y="3789040"/>
            <a:ext cx="288032" cy="36004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1" name="5-Point Star 10"/>
          <p:cNvSpPr/>
          <p:nvPr/>
        </p:nvSpPr>
        <p:spPr>
          <a:xfrm>
            <a:off x="3491880" y="2492896"/>
            <a:ext cx="288032" cy="36004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2" name="5-Point Star 11"/>
          <p:cNvSpPr/>
          <p:nvPr/>
        </p:nvSpPr>
        <p:spPr>
          <a:xfrm>
            <a:off x="3995936" y="2852936"/>
            <a:ext cx="288032" cy="36004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3" name="5-Point Star 12"/>
          <p:cNvSpPr/>
          <p:nvPr/>
        </p:nvSpPr>
        <p:spPr>
          <a:xfrm>
            <a:off x="4860032" y="2564904"/>
            <a:ext cx="288032" cy="36004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  <p:sp>
        <p:nvSpPr>
          <p:cNvPr id="14" name="5-Point Star 13"/>
          <p:cNvSpPr/>
          <p:nvPr/>
        </p:nvSpPr>
        <p:spPr>
          <a:xfrm>
            <a:off x="6876256" y="3789040"/>
            <a:ext cx="288032" cy="360040"/>
          </a:xfrm>
          <a:prstGeom prst="star5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CA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6000" dirty="0" smtClean="0">
                <a:latin typeface="Arabic Typesetting" pitchFamily="66" charset="-78"/>
                <a:cs typeface="Arabic Typesetting" pitchFamily="66" charset="-78"/>
              </a:rPr>
              <a:t>The </a:t>
            </a:r>
            <a:r>
              <a:rPr lang="en-CA" sz="6000" dirty="0" err="1" smtClean="0">
                <a:latin typeface="Arabic Typesetting" pitchFamily="66" charset="-78"/>
                <a:cs typeface="Arabic Typesetting" pitchFamily="66" charset="-78"/>
              </a:rPr>
              <a:t>Bayt</a:t>
            </a:r>
            <a:r>
              <a:rPr lang="en-CA" sz="6000" dirty="0" smtClean="0">
                <a:latin typeface="Arabic Typesetting" pitchFamily="66" charset="-78"/>
                <a:cs typeface="Arabic Typesetting" pitchFamily="66" charset="-78"/>
              </a:rPr>
              <a:t> Al-</a:t>
            </a:r>
            <a:r>
              <a:rPr lang="en-CA" sz="6000" dirty="0" err="1" smtClean="0">
                <a:latin typeface="Arabic Typesetting" pitchFamily="66" charset="-78"/>
                <a:cs typeface="Arabic Typesetting" pitchFamily="66" charset="-78"/>
              </a:rPr>
              <a:t>Hikma</a:t>
            </a:r>
            <a:endParaRPr lang="en-CA" sz="60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1"/>
            <a:ext cx="8229600" cy="460648"/>
          </a:xfrm>
        </p:spPr>
        <p:txBody>
          <a:bodyPr>
            <a:normAutofit fontScale="92500" lnSpcReduction="20000"/>
          </a:bodyPr>
          <a:lstStyle/>
          <a:p>
            <a:endParaRPr lang="en-CA" dirty="0"/>
          </a:p>
        </p:txBody>
      </p:sp>
      <p:pic>
        <p:nvPicPr>
          <p:cNvPr id="27650" name="Picture 2" descr="http://t3.gstatic.com/images?q=tbn:ANd9GcTwyb3XnKJU_FK4Mv6zLVpLrYrMIBYqVsQuGqgd27-FQUnFU7hIo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060848"/>
            <a:ext cx="3520422" cy="2875013"/>
          </a:xfrm>
          <a:prstGeom prst="rect">
            <a:avLst/>
          </a:prstGeom>
          <a:noFill/>
        </p:spPr>
      </p:pic>
      <p:sp>
        <p:nvSpPr>
          <p:cNvPr id="27652" name="AutoShape 4" descr="data:image/jpg;base64,/9j/4AAQSkZJRgABAQAAAQABAAD/2wBDAAkGBwgHBgkIBwgKCgkLDRYPDQwMDRsUFRAWIB0iIiAdHx8kKDQsJCYxJx8fLT0tMTU3Ojo6Iys/RD84QzQ5Ojf/2wBDAQoKCg0MDRoPDxo3JR8lNzc3Nzc3Nzc3Nzc3Nzc3Nzc3Nzc3Nzc3Nzc3Nzc3Nzc3Nzc3Nzc3Nzc3Nzc3Nzc3Nzf/wAARCAC3AJgDASIAAhEBAxEB/8QAHAAAAQUBAQEAAAAAAAAAAAAAAAEDBQYHBAII/8QARRAAAQMCBAMEBgYHBgcBAAAAAQIDEQAEBRIhMRNBUQYiYXEUgZGhscEHIzJCYtEVJFKCkuHwJTNTY6LSFkRFcqPC8XP/xAAZAQADAQEBAAAAAAAAAAAAAAAAAgMBBAX/xAAjEQACAgEFAAMAAwAAAAAAAAAAAQIREgMhMUFREyIyFCNh/9oADAMBAAIRAxEAPwDZ6KKSgAooooAKWiigBKKKKACloFFAAaSloNACUtJRQAtBoooASiiigAooooAWaShJSTAUknwNL6x7ay0bTEopfWPbRFFoKCijSYke2jTqPbRYUJRSyOo9tBUBuoe2i0GICikzo/bT/EKOIj9tH8QotBQtFIXGxu4j+IUhdaG7iP4hRaCmeoojWvJeZSO86gfvUirlkAjio05VjkgSZ7BSdiDRmTE5hHnVdvVXBGS3bIBMqXlBNNNsXbiSl5jUgjMpIHqNc/8AI+1UWWjtdlnNEV4DzIQAXUaDrRx2f8VHtroUl6RaPcUV4L7CYl1AnbWityQUytG8cS4W0WwWBsrjR7gk/GlRdEjVnlP2yf8A1rw+MzyQZlOYjLoZHtjff868K4bCQVlISgZQoqjMJnfU9dp8xXm5y9O/GJ0Ju2gkBbS0kK5pJ+VI1eNO5EolSlHQCdRTNvcs3DfHt1pVJhWXTYQTB1jrv10rot0uJfSSZBmSNvbQpSfYtROm6ULdtKihSiSEnIJPXmRppXOm+QCQLe5JB1HDH+6uq6ktaie+NN9INMqHdAUEZkDQfs9dKZt+mUeQ8gxNvciDqC2P91OKfTmCQy7ryMD868LyAd7U5pzRz9lK4eGkl3hoRtmUrQeWvl7KMm+wpAh9WURbK7xIEuAT7q8OvupIPohOuX+86/u0gW+8gKZSGG0qgvXAMqA5pToTPUkesVyqOHekcMXFxx1A/XcbvAdNssfhjLptzov/AEKXg+bm4SMq7MDLMkvj393SmnXbwuBabQgJBEcYaz+7T6g+2lalw+zOimU94DxRrt1E+QpUFCsqmEoUBrnBnN76y30zVicjr94tRHAg8ICA6k899q6k3jhcVmt1kadxJGlBkqiVCTJ0JgRr4U4cwMScp/aEweUeNZb9N2Olt0PNyGzB0E00m5hBDrKhGhKQNfbTzAhuFxmCjMCuRxQSqBATmJUqJ08RTXsLsOekIggNOAc5AHT8xXj0hIyj0Z48zEGuW7uGrUgrWlEBJKRKjodQSSAB6+e1Fu8LltQbVnB17oAXr4ag6HcGYpczaOpu6bdf4YZcSpGsH84opGU5FtgAhQMTrHPQeXSijJmUjncWWWVuBAOUncaGT/RPq61mfajtYpt4s2h4jw0JnupHT+XhWjXy1Kwu4JbMBRO+hMDSsRYsi/cLUAZUskk8ySaxJN7j79HVh3azFbC5DqVcRIM5VDTwjpGsHxrX+y+OWvaHDkXrKShaFhDqCNUK5Dp1g1lSMCcygnJB6mrv9HNo7Y2l60pXdedRBB0Gnv8AVTXDoxpsvN0kcPQ6hfyNMZAtE5cudRJIME9K6bgJ4QjXvDQ+uuMqWtbVvbkBxYzZigw2nmqPMwAdzvzo5FQrq1G4CGGlOPgSJPdRpuo8t9hqfDemnFMWrmdc3dzoEpiUoG4CR896HDlHotmrKmSp13YlXNR5EmoXFcas8HlKRnuCZASoBXrM6Db2ilb8NUbJO6LjxKr58oSNciVfE8hUE72pwhm7FpxEcIiMyEyj1nflvVZxXFL7EnkpfWli3GuRJOUeQ5nxmoh4WwTwy2TMjMInz+FT5LKNI1u1IKUv2FwMqkiEkyhXka6gtl9wLWfR7rrGi56jY/Gsow3FLrB0hzDXC4yVDO0tXdH7v9RV7wDtJYY63w3Elp+YDTigTP4TOv8AWlOm0TlEnJdbUEvIyLMwtJ7qhOwVyPh8aXJpEqJAIIVuRrr/ACpUhIQpi6Aft1xqoaHoPV1/oCkqaUhl11SlEFSFkD6wDr4idf8A7TciHZaZOGACmJjTaontJibWC4W5fZFLUFhCEp/aO3/3lUtbmWQoFIGpgeqq19ILQc7PLiCU3CVAx0mtbpGJWzKsXxXE8Qe4yn1gckoMBPgBUp2W7T3FvdtW+J6IVol2Yg8gr86aFoSgrS1oTEjaa5LmxzsLcKSJBA6eBqeSa3RdquDbrVKXUtPJjvQok6EmNPkPGim8OT/ZtnJ24Z91FViqRBo5MRUlNlepnXNA0G+QH51mODWyAtJWY23SK0O+duHUXwQy4ROdMIPe7iRoIqp4Xh1ylCAq3eB01Uyr8qm9yyVIzTH8dxF3FLhPpTjaGnVBCGlFIEGOR8K1b6HsQuMTwO9XcHM41cIbUs7uAiRI2kdayjFcCxdzE7taMLvlJU+sgi1cIIzHmE1qv0M2lzZYHft3Vq+wpy6SQHW1IMAb6gV1zjFaexyqTyNCuUJNuZOUcz0HOuSFIts4gvXRCyAdEjZIHkPaSadxBouMpaBlLi0trAP3VKAV/pUacdClXWfKAUg7cp5VzlOyudo8WTg1oLW2I9KeBLZUJCfxH5eVZ084m3Up68XxLlaytRiff7fbU/2jeFzjV1ekTwvqWpEgAb1n+KXqnXVDNnUDFLCOTLOWKOq8xVWZRSIOyfwiot7EFqUFJXqKYCCE5nJzHlv7q8KSfsnLJ5V1R00iEtRsk7DEuFBzDQ61NWz1vduBTbhbe0IXtJ5bfGqgQoQEp13Irps7otqBnYyPGlnpqtjYanTN07I4+cTCrG/1vEJlWmjqevidNasfAU4wpuTxEHM2oaEHl6qy7s1fKLlteocIcYWJHJSdiPea1nQrBHMR6q542NNUxuzh1gLA7qwSPYPnPsqD7YpR+hbjuqKUvBWXrAJA91TVunI66lSoSXFKSB0IBP8AqKqi8asnryyuWGUiSuUhZyyMhG58aZ7ip0fOS8exNV8Lk3bgc2AB7qR0jaPCtPs5uMHt7gpRnfbzrABjNqCfXFVRz6Lu1PEVltLYgnT9bQOfnWk4XgOI2uD2ls8lpDrbQQoB1Jg+dPrxTiqN0pbuy14drh9rG3cootGnLfD2WnMvEbDeYAzrzoqdsHLcjn75TTq0iwcUB99DzYB8dVfGlbxRS1ArsH0ZdCeK38lU28245ekgFIiD7dT5bE+qou+xtm1Wpqxt+OpKsvEXOh6CNTr1qTlXJVRssCL9KhKrd0DrnSZ9YJ6Guhq8zLCUJEk81R8qptl2qaU621dW5SkgfWNI3SJP2OmukbGOgq0WYzqaeSUKaUZSQqZ8fX7qaM77FcaJXUuJSoGJ3nxTSCPS1mY+z8aQvJDraMwkq2kciPyrykzcL16fGnZMyvtkpdtaPHLH1ijpsTMVnKmyVFQEnoedaT25QV4c5nCp4pKT1E1QEoh0E89Y6VTSpDTvg51kIkpHe2mmQNTFdpbJXJGnSjgQNBVsiWLOROYjKrUb9KFNTqAAYnbU11FojWJoUlRKdImZNGSDFlq7BK47i2VT9g6TO2tbgkap8BHurGvo0bQm7uVqE9wgx0rZ51TFc7/TopJ8HG0VG+ukjUANmD1hX5V5vLs26svBkfeOcCB12pbaf0nfK5Q1HsXTN9CFSUgmMxUTASBuT4UjdIxcipus+vo5BBgjON46xTKMQDiVLbZaW0RmStL4OYD93Sq/iGNqDoRZMqSARlfcMlI5EJ2HhOugivGEYy++rJdtelKSkZlHuuIT5gQQDIM86i9ZXRX43Vllbv1l9KfRgEKMZuNzPknXT4UU0wEOoafbVnaBzJXEHN49P66UVZOybSOa6SVWywEgFTmSY1jx8pNQWKOW7dlnBCW22wMxSQQEkAmIiJPUzNTayosOAqUCbhQkakDeqd2nv8lt6M2W1JuwvNmUTlQFAiZ6kCYrnat0X4RF4DirL+Ju5ivI87ntwofZRlMjoDtpv8tIwVLduy7w23ktuXGZCXk5SkkqnT1eO9Ym2vErLF2n7RlaGGySFZCUwpICufL26mtl7N3K7jDg646XFKfTCyIzDLI89/cKtKCjJNE7tbk242FXDC41QpSifMfzr2BluFxJ2PvoeWOKwJG6hp5V5PfeUDOpA0obEM37aIHoS4BPfUJPSaoyEfWpBHX4irt25cuEgttkLt1SMqyAUnMdj8qqrFq68riKRlgnnJ86eDpFGrZyBvvE8pr3w+gqUTh4V9oqnqd69nDUwO8sHwit+RBiQ62tBpzrxwpyA6b8qmjhyYjO57qauLFTDYcSoqCSZnxozDEnfo4by3TsjMBMabaVraTok7yAZ61jPY5V0cVQywsspKpccSQVGAdBIgDqfGthtwkNNhJkEdZovdiTXB4aEXVyeZ4Z89FfnUfjjSX2lJCVQtaQ9wzrlAJjXbapBCv1x0fgSfeajsddyWzxBIUSAkjrBqc39Qh+ijdsHA6s2jIU0pakLWtSt0gEdJ5eqDyqT7J3pukN/qylPNhKSVahS8mu22aCefjVH7Ts4vieMO3dpxXWwFJSoEQmSQSBy0579KtGA3qrO4Sm6dKGXMwUpbYyzy1O2uu8Gai4KMUWybsvts2hi0cUylSUFHEAPX8qKGCldopI4g7hBSsAECOUcqKvHgi1ZCYiUt4e+onRK1KUQDtGulUF+5/Si1XoaKGgAEjMo77c9/Dxq6Y64lzA3s3MOA+MSKrVjbMpZWtbbaglJUJ5ADaanVlhkW6nbLhpy8LNnKiVDwjrMka7aVaOwct4W6lKcqUXYOogmQeRrFL/AB3EH74vJuFtcMnIhuEhsTsI+dbF9GN36d2d9IcShDqnoWUJCQsgGTp51aWi4pMkpqToudyr6y1M7vEf+NR+VOJUA+qJmRtXDiC4ucPCVf8ANkf+B78hXXlHpCjPTnPOkYIz/tXbcZtKlKUJWREfiNQimA2juknWIAqa7SuJCeGHACHTz0ieXtqJQuQfrQaRtlUtzyygJ1UCD410ZUHUxXtqCkSv3V0CI3n1RU2x9jlyoPSvK0JQkqTJjcxpXcQB0M+FNPZSPsiT4UWDSOjsxCsaSoa8wQNtDWlW6pYaI2ygDSKzXBVlrF2oSoqKdwNq0ey1sWFAKGgq0CGqNpVOJup/ykn/AFVE9qXVMYa8oJCpKBJ+6DOv9dalAAnGHSQqPR0g6fiNcvaENLsns5IH1YJI/FHzrZfmhYbMpFgy682VICkoUAkhSNhPl05euvNwytxtwtyDPDTmCBI67VmGP4zfX2LPPLuHE94hCUKKQlM6ARWkdicWdxTAA7fuKduG1FsrCe8pMaSaWehhFSHWrk6L32cv3cTw7ivtJQtvO0oJ2WRAkeBiimuyq2jYutt5gkOr3EcqKpDgnN0yE7QHLg6gQNS78TVYccWnD3wlxyOEvaQPsmpvH30nDISColOYBStzPh51CON3Dli8lDBUtTRCQmSSSCNKRLcq3Rll0ALl2BstXxrbfokSpPZZIgf36j7qyw9lcZecWo2D4ClT3kHzrWfo/t3sN7Ps27rakPKdIAI1BjpFdWvJYo59JPJlnxFeZ3DiQB+tmSf/AMX67UpUXl5UAmBGvjUJiFyRcWKSXQRcZlEQAPqnvHrA5b1IsXALqylZJAHeCfyrlbbK0UXta4EvQ3JTxJIkEfyqHaeMD6odTPSriLC0Uh1eMYdcPoDhKXFuLbTEk6R58zT9t/w0zp+hmDAjVeY/6jr7aPr2x1fSKm083H92ofCugOZiITA8auKHuzYEqwW1T4FhB+APxpRddmvu4Ra+MW4/20tafoffwppWEnQA14ccB1y1dTc9mk/9GtNf8gf7abXedm/sjBrYg/stAf8ArR/X6b9/Cs9nngcZZEjUZSa0SwJTh9vmKgYjw3quJuOz7Fwl5jCcriRopLxEeqpywu1v26Sm3Vbt8SEBQKiR1k00XFcMSal2h9a8mJpRnMuNqjQ/dIPzrmxnI5buNrUdUJXJERChXh43BxxhedZSll06gwCSjnEdaYxXiFF1kXM2kCTJzzoBWsVcnzpiNsr0x4jQBah760P6NrdK8BdKjCuKRvHzrjf7HY9cuuuN2DhQtRIlQBg1NdmezuPYbbusO2j6JUFIAgzNX1Xlp0Jpqpl27LspaYuSF65/PdNFM9m7e9tmrlvEGXkLWsKRI3GUfzoqEboedWSzeGWyVZksJChsRINdCGUpER7zT4pctVURXJjQb1nnXotIWO+hKvMTToTS5abH0XJjSWGwI4aI3jKK98JH7CfZXm5U42wpbQlYiBHjrXD+lHUaKabJG0zStxjyMrZJC1aUkgsIKTuMgg+dRV9gGC3DpW6lDSwI7jwR7tq4cWtLHGOG5c+ltrCcoXbXakCPKoZzsh2cXJWrE1K2Kg/NK5QZqjI7LnAsCYKgcfS0RrDjiSB7IrP+0mNIwfFXbO3davGUwpFw05opJHMawdxE8qt7/ZDA3Lcss3OJNg/eKUL+NRbn0Z4O6SVYxiZn/IarIw0uxnPURBdmsebxjFk2d3cMYfbhClruX1ghMDQQYkk1ccOtMEfuLi3d7RMlSHUIaLbqE8XMhBkAzzUR6qhh9GmBpUP7VxPMnb6hquy27AdmkqCFv4i4tR3CUoPurXHQMz1H2XexwPB2lhSMjzoAhDj4cHnA0n21McBlMQ2nTbuCs0a7HdlkoU8wvFUlBy5k3GTWetSmFN4Zgqlm3t7xalJyFdzeqXInoRFGWmlsZjJl2LDJ14Lev4BQGGxIDaADvCRVdPaBeYoQlpLhTMarMeU1N4XdPP2ue5bUl0kzKcojlApoyjIWScR/gt/4aP4RXn0dobNN/wAAp4mkmqUhLGfR2ojhNx0yiinaKKQWxiaWa8ZqUGlGocBpQqms1egqmthQ8FUiglYhSQoHkQDTYXS56LMFDDCdC03B/AB8qaVh9koyq3R5gmnc1E0tLw22M/o6x5MJ/iV+dH6OtPutZT4LOtPZwBrQHAdhFZjHw3J+jAw2wMgsJnnqa8HBsPJk26Sf+4/nXXn/ABRRn8ZrcY+GZS9OdvC7FoZUWqY8ZPxNOeg2SQCLRievDE/CnM1Gatxj4GTPSUNtgBKQkdAKUwNBtXjNSFdbS6M3Y5NJNNlVAVRYDlFN56KDBmliiilHFikoorQFBpaKKAYsUUUUAG1KdaKKDDyKWaKKwEFEwKKKDRJ0oG1FFajAmloooASaKKKA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7654" name="AutoShape 6" descr="data:image/jpg;base64,/9j/4AAQSkZJRgABAQAAAQABAAD/2wBDAAkGBwgHBgkIBwgKCgkLDRYPDQwMDRsUFRAWIB0iIiAdHx8kKDQsJCYxJx8fLT0tMTU3Ojo6Iys/RD84QzQ5Ojf/2wBDAQoKCg0MDRoPDxo3JR8lNzc3Nzc3Nzc3Nzc3Nzc3Nzc3Nzc3Nzc3Nzc3Nzc3Nzc3Nzc3Nzc3Nzc3Nzc3Nzc3Nzf/wAARCAC3AJgDASIAAhEBAxEB/8QAHAAAAQUBAQEAAAAAAAAAAAAAAAEDBQYHBAII/8QARRAAAQMCBAMEBgYHBgcBAAAAAQIDEQAEBRIhMRNBUQYiYXEUgZGhscEHIzJCYtEVJFKCkuHwJTNTY6LSFkRFcqPC8XP/xAAZAQADAQEBAAAAAAAAAAAAAAAAAgMBBAX/xAAjEQACAgEFAAMAAwAAAAAAAAAAAQIREgMhMUFREyIyFCNh/9oADAMBAAIRAxEAPwDZ6KKSgAooooAKWiigBKKKKACloFFAAaSloNACUtJRQAtBoooASiiigAooooAWaShJSTAUknwNL6x7ay0bTEopfWPbRFFoKCijSYke2jTqPbRYUJRSyOo9tBUBuoe2i0GICikzo/bT/EKOIj9tH8QotBQtFIXGxu4j+IUhdaG7iP4hRaCmeoojWvJeZSO86gfvUirlkAjio05VjkgSZ7BSdiDRmTE5hHnVdvVXBGS3bIBMqXlBNNNsXbiSl5jUgjMpIHqNc/8AI+1UWWjtdlnNEV4DzIQAXUaDrRx2f8VHtroUl6RaPcUV4L7CYl1AnbWityQUytG8cS4W0WwWBsrjR7gk/GlRdEjVnlP2yf8A1rw+MzyQZlOYjLoZHtjff868K4bCQVlISgZQoqjMJnfU9dp8xXm5y9O/GJ0Ju2gkBbS0kK5pJ+VI1eNO5EolSlHQCdRTNvcs3DfHt1pVJhWXTYQTB1jrv10rot0uJfSSZBmSNvbQpSfYtROm6ULdtKihSiSEnIJPXmRppXOm+QCQLe5JB1HDH+6uq6ktaie+NN9INMqHdAUEZkDQfs9dKZt+mUeQ8gxNvciDqC2P91OKfTmCQy7ryMD868LyAd7U5pzRz9lK4eGkl3hoRtmUrQeWvl7KMm+wpAh9WURbK7xIEuAT7q8OvupIPohOuX+86/u0gW+8gKZSGG0qgvXAMqA5pToTPUkesVyqOHekcMXFxx1A/XcbvAdNssfhjLptzov/AEKXg+bm4SMq7MDLMkvj393SmnXbwuBabQgJBEcYaz+7T6g+2lalw+zOimU94DxRrt1E+QpUFCsqmEoUBrnBnN76y30zVicjr94tRHAg8ICA6k899q6k3jhcVmt1kadxJGlBkqiVCTJ0JgRr4U4cwMScp/aEweUeNZb9N2Olt0PNyGzB0E00m5hBDrKhGhKQNfbTzAhuFxmCjMCuRxQSqBATmJUqJ08RTXsLsOekIggNOAc5AHT8xXj0hIyj0Z48zEGuW7uGrUgrWlEBJKRKjodQSSAB6+e1Fu8LltQbVnB17oAXr4ag6HcGYpczaOpu6bdf4YZcSpGsH84opGU5FtgAhQMTrHPQeXSijJmUjncWWWVuBAOUncaGT/RPq61mfajtYpt4s2h4jw0JnupHT+XhWjXy1Kwu4JbMBRO+hMDSsRYsi/cLUAZUskk8ySaxJN7j79HVh3azFbC5DqVcRIM5VDTwjpGsHxrX+y+OWvaHDkXrKShaFhDqCNUK5Dp1g1lSMCcygnJB6mrv9HNo7Y2l60pXdedRBB0Gnv8AVTXDoxpsvN0kcPQ6hfyNMZAtE5cudRJIME9K6bgJ4QjXvDQ+uuMqWtbVvbkBxYzZigw2nmqPMwAdzvzo5FQrq1G4CGGlOPgSJPdRpuo8t9hqfDemnFMWrmdc3dzoEpiUoG4CR896HDlHotmrKmSp13YlXNR5EmoXFcas8HlKRnuCZASoBXrM6Db2ilb8NUbJO6LjxKr58oSNciVfE8hUE72pwhm7FpxEcIiMyEyj1nflvVZxXFL7EnkpfWli3GuRJOUeQ5nxmoh4WwTwy2TMjMInz+FT5LKNI1u1IKUv2FwMqkiEkyhXka6gtl9wLWfR7rrGi56jY/Gsow3FLrB0hzDXC4yVDO0tXdH7v9RV7wDtJYY63w3Elp+YDTigTP4TOv8AWlOm0TlEnJdbUEvIyLMwtJ7qhOwVyPh8aXJpEqJAIIVuRrr/ACpUhIQpi6Aft1xqoaHoPV1/oCkqaUhl11SlEFSFkD6wDr4idf8A7TciHZaZOGACmJjTaontJibWC4W5fZFLUFhCEp/aO3/3lUtbmWQoFIGpgeqq19ILQc7PLiCU3CVAx0mtbpGJWzKsXxXE8Qe4yn1gckoMBPgBUp2W7T3FvdtW+J6IVol2Yg8gr86aFoSgrS1oTEjaa5LmxzsLcKSJBA6eBqeSa3RdquDbrVKXUtPJjvQok6EmNPkPGim8OT/ZtnJ24Z91FViqRBo5MRUlNlepnXNA0G+QH51mODWyAtJWY23SK0O+duHUXwQy4ROdMIPe7iRoIqp4Xh1ylCAq3eB01Uyr8qm9yyVIzTH8dxF3FLhPpTjaGnVBCGlFIEGOR8K1b6HsQuMTwO9XcHM41cIbUs7uAiRI2kdayjFcCxdzE7taMLvlJU+sgi1cIIzHmE1qv0M2lzZYHft3Vq+wpy6SQHW1IMAb6gV1zjFaexyqTyNCuUJNuZOUcz0HOuSFIts4gvXRCyAdEjZIHkPaSadxBouMpaBlLi0trAP3VKAV/pUacdClXWfKAUg7cp5VzlOyudo8WTg1oLW2I9KeBLZUJCfxH5eVZ084m3Up68XxLlaytRiff7fbU/2jeFzjV1ekTwvqWpEgAb1n+KXqnXVDNnUDFLCOTLOWKOq8xVWZRSIOyfwiot7EFqUFJXqKYCCE5nJzHlv7q8KSfsnLJ5V1R00iEtRsk7DEuFBzDQ61NWz1vduBTbhbe0IXtJ5bfGqgQoQEp13Irps7otqBnYyPGlnpqtjYanTN07I4+cTCrG/1vEJlWmjqevidNasfAU4wpuTxEHM2oaEHl6qy7s1fKLlteocIcYWJHJSdiPea1nQrBHMR6q542NNUxuzh1gLA7qwSPYPnPsqD7YpR+hbjuqKUvBWXrAJA91TVunI66lSoSXFKSB0IBP8AqKqi8asnryyuWGUiSuUhZyyMhG58aZ7ip0fOS8exNV8Lk3bgc2AB7qR0jaPCtPs5uMHt7gpRnfbzrABjNqCfXFVRz6Lu1PEVltLYgnT9bQOfnWk4XgOI2uD2ls8lpDrbQQoB1Jg+dPrxTiqN0pbuy14drh9rG3cootGnLfD2WnMvEbDeYAzrzoqdsHLcjn75TTq0iwcUB99DzYB8dVfGlbxRS1ArsH0ZdCeK38lU28245ekgFIiD7dT5bE+qou+xtm1Wpqxt+OpKsvEXOh6CNTr1qTlXJVRssCL9KhKrd0DrnSZ9YJ6Guhq8zLCUJEk81R8qptl2qaU621dW5SkgfWNI3SJP2OmukbGOgq0WYzqaeSUKaUZSQqZ8fX7qaM77FcaJXUuJSoGJ3nxTSCPS1mY+z8aQvJDraMwkq2kciPyrykzcL16fGnZMyvtkpdtaPHLH1ijpsTMVnKmyVFQEnoedaT25QV4c5nCp4pKT1E1QEoh0E89Y6VTSpDTvg51kIkpHe2mmQNTFdpbJXJGnSjgQNBVsiWLOROYjKrUb9KFNTqAAYnbU11FojWJoUlRKdImZNGSDFlq7BK47i2VT9g6TO2tbgkap8BHurGvo0bQm7uVqE9wgx0rZ51TFc7/TopJ8HG0VG+ukjUANmD1hX5V5vLs26svBkfeOcCB12pbaf0nfK5Q1HsXTN9CFSUgmMxUTASBuT4UjdIxcipus+vo5BBgjON46xTKMQDiVLbZaW0RmStL4OYD93Sq/iGNqDoRZMqSARlfcMlI5EJ2HhOugivGEYy++rJdtelKSkZlHuuIT5gQQDIM86i9ZXRX43Vllbv1l9KfRgEKMZuNzPknXT4UU0wEOoafbVnaBzJXEHN49P66UVZOybSOa6SVWywEgFTmSY1jx8pNQWKOW7dlnBCW22wMxSQQEkAmIiJPUzNTayosOAqUCbhQkakDeqd2nv8lt6M2W1JuwvNmUTlQFAiZ6kCYrnat0X4RF4DirL+Ju5ivI87ntwofZRlMjoDtpv8tIwVLduy7w23ktuXGZCXk5SkkqnT1eO9Ym2vErLF2n7RlaGGySFZCUwpICufL26mtl7N3K7jDg646XFKfTCyIzDLI89/cKtKCjJNE7tbk242FXDC41QpSifMfzr2BluFxJ2PvoeWOKwJG6hp5V5PfeUDOpA0obEM37aIHoS4BPfUJPSaoyEfWpBHX4irt25cuEgttkLt1SMqyAUnMdj8qqrFq68riKRlgnnJ86eDpFGrZyBvvE8pr3w+gqUTh4V9oqnqd69nDUwO8sHwit+RBiQ62tBpzrxwpyA6b8qmjhyYjO57qauLFTDYcSoqCSZnxozDEnfo4by3TsjMBMabaVraTok7yAZ61jPY5V0cVQywsspKpccSQVGAdBIgDqfGthtwkNNhJkEdZovdiTXB4aEXVyeZ4Z89FfnUfjjSX2lJCVQtaQ9wzrlAJjXbapBCv1x0fgSfeajsddyWzxBIUSAkjrBqc39Qh+ijdsHA6s2jIU0pakLWtSt0gEdJ5eqDyqT7J3pukN/qylPNhKSVahS8mu22aCefjVH7Ts4vieMO3dpxXWwFJSoEQmSQSBy0579KtGA3qrO4Sm6dKGXMwUpbYyzy1O2uu8Gai4KMUWybsvts2hi0cUylSUFHEAPX8qKGCldopI4g7hBSsAECOUcqKvHgi1ZCYiUt4e+onRK1KUQDtGulUF+5/Si1XoaKGgAEjMo77c9/Dxq6Y64lzA3s3MOA+MSKrVjbMpZWtbbaglJUJ5ADaanVlhkW6nbLhpy8LNnKiVDwjrMka7aVaOwct4W6lKcqUXYOogmQeRrFL/AB3EH74vJuFtcMnIhuEhsTsI+dbF9GN36d2d9IcShDqnoWUJCQsgGTp51aWi4pMkpqToudyr6y1M7vEf+NR+VOJUA+qJmRtXDiC4ucPCVf8ANkf+B78hXXlHpCjPTnPOkYIz/tXbcZtKlKUJWREfiNQimA2juknWIAqa7SuJCeGHACHTz0ieXtqJQuQfrQaRtlUtzyygJ1UCD410ZUHUxXtqCkSv3V0CI3n1RU2x9jlyoPSvK0JQkqTJjcxpXcQB0M+FNPZSPsiT4UWDSOjsxCsaSoa8wQNtDWlW6pYaI2ygDSKzXBVlrF2oSoqKdwNq0ey1sWFAKGgq0CGqNpVOJup/ykn/AFVE9qXVMYa8oJCpKBJ+6DOv9dalAAnGHSQqPR0g6fiNcvaENLsns5IH1YJI/FHzrZfmhYbMpFgy682VICkoUAkhSNhPl05euvNwytxtwtyDPDTmCBI67VmGP4zfX2LPPLuHE94hCUKKQlM6ARWkdicWdxTAA7fuKduG1FsrCe8pMaSaWehhFSHWrk6L32cv3cTw7ivtJQtvO0oJ2WRAkeBiimuyq2jYutt5gkOr3EcqKpDgnN0yE7QHLg6gQNS78TVYccWnD3wlxyOEvaQPsmpvH30nDISColOYBStzPh51CON3Dli8lDBUtTRCQmSSSCNKRLcq3Rll0ALl2BstXxrbfokSpPZZIgf36j7qyw9lcZecWo2D4ClT3kHzrWfo/t3sN7Ps27rakPKdIAI1BjpFdWvJYo59JPJlnxFeZ3DiQB+tmSf/AMX67UpUXl5UAmBGvjUJiFyRcWKSXQRcZlEQAPqnvHrA5b1IsXALqylZJAHeCfyrlbbK0UXta4EvQ3JTxJIkEfyqHaeMD6odTPSriLC0Uh1eMYdcPoDhKXFuLbTEk6R58zT9t/w0zp+hmDAjVeY/6jr7aPr2x1fSKm083H92ofCugOZiITA8auKHuzYEqwW1T4FhB+APxpRddmvu4Ra+MW4/20tafoffwppWEnQA14ccB1y1dTc9mk/9GtNf8gf7abXedm/sjBrYg/stAf8ArR/X6b9/Cs9nngcZZEjUZSa0SwJTh9vmKgYjw3quJuOz7Fwl5jCcriRopLxEeqpywu1v26Sm3Vbt8SEBQKiR1k00XFcMSal2h9a8mJpRnMuNqjQ/dIPzrmxnI5buNrUdUJXJERChXh43BxxhedZSll06gwCSjnEdaYxXiFF1kXM2kCTJzzoBWsVcnzpiNsr0x4jQBah760P6NrdK8BdKjCuKRvHzrjf7HY9cuuuN2DhQtRIlQBg1NdmezuPYbbusO2j6JUFIAgzNX1Xlp0Jpqpl27LspaYuSF65/PdNFM9m7e9tmrlvEGXkLWsKRI3GUfzoqEboedWSzeGWyVZksJChsRINdCGUpER7zT4pctVURXJjQb1nnXotIWO+hKvMTToTS5abH0XJjSWGwI4aI3jKK98JH7CfZXm5U42wpbQlYiBHjrXD+lHUaKabJG0zStxjyMrZJC1aUkgsIKTuMgg+dRV9gGC3DpW6lDSwI7jwR7tq4cWtLHGOG5c+ltrCcoXbXakCPKoZzsh2cXJWrE1K2Kg/NK5QZqjI7LnAsCYKgcfS0RrDjiSB7IrP+0mNIwfFXbO3davGUwpFw05opJHMawdxE8qt7/ZDA3Lcss3OJNg/eKUL+NRbn0Z4O6SVYxiZn/IarIw0uxnPURBdmsebxjFk2d3cMYfbhClruX1ghMDQQYkk1ccOtMEfuLi3d7RMlSHUIaLbqE8XMhBkAzzUR6qhh9GmBpUP7VxPMnb6hquy27AdmkqCFv4i4tR3CUoPurXHQMz1H2XexwPB2lhSMjzoAhDj4cHnA0n21McBlMQ2nTbuCs0a7HdlkoU8wvFUlBy5k3GTWetSmFN4Zgqlm3t7xalJyFdzeqXInoRFGWmlsZjJl2LDJ14Lev4BQGGxIDaADvCRVdPaBeYoQlpLhTMarMeU1N4XdPP2ue5bUl0kzKcojlApoyjIWScR/gt/4aP4RXn0dobNN/wAAp4mkmqUhLGfR2ojhNx0yiinaKKQWxiaWa8ZqUGlGocBpQqms1egqmthQ8FUiglYhSQoHkQDTYXS56LMFDDCdC03B/AB8qaVh9koyq3R5gmnc1E0tLw22M/o6x5MJ/iV+dH6OtPutZT4LOtPZwBrQHAdhFZjHw3J+jAw2wMgsJnnqa8HBsPJk26Sf+4/nXXn/ABRRn8ZrcY+GZS9OdvC7FoZUWqY8ZPxNOeg2SQCLRievDE/CnM1Gatxj4GTPSUNtgBKQkdAKUwNBtXjNSFdbS6M3Y5NJNNlVAVRYDlFN56KDBmliiilHFikoorQFBpaKKAYsUUUUAG1KdaKKDDyKWaKKwEFEwKKKDRJ0oG1FFajAmloooASaKKKA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27656" name="AutoShape 8" descr="data:image/jpg;base64,/9j/4AAQSkZJRgABAQAAAQABAAD/2wBDAAkGBwgHBgkIBwgKCgkLDRYPDQwMDRsUFRAWIB0iIiAdHx8kKDQsJCYxJx8fLT0tMTU3Ojo6Iys/RD84QzQ5Ojf/2wBDAQoKCg0MDRoPDxo3JR8lNzc3Nzc3Nzc3Nzc3Nzc3Nzc3Nzc3Nzc3Nzc3Nzc3Nzc3Nzc3Nzc3Nzc3Nzc3Nzc3Nzf/wAARCAC3AJgDASIAAhEBAxEB/8QAHAAAAQUBAQEAAAAAAAAAAAAAAAEDBQYHBAII/8QARRAAAQMCBAMEBgYHBgcBAAAAAQIDEQAEBRIhMRNBUQYiYXEUgZGhscEHIzJCYtEVJFKCkuHwJTNTY6LSFkRFcqPC8XP/xAAZAQADAQEBAAAAAAAAAAAAAAAAAgMBBAX/xAAjEQACAgEFAAMAAwAAAAAAAAAAAQIREgMhMUFREyIyFCNh/9oADAMBAAIRAxEAPwDZ6KKSgAooooAKWiigBKKKKACloFFAAaSloNACUtJRQAtBoooASiiigAooooAWaShJSTAUknwNL6x7ay0bTEopfWPbRFFoKCijSYke2jTqPbRYUJRSyOo9tBUBuoe2i0GICikzo/bT/EKOIj9tH8QotBQtFIXGxu4j+IUhdaG7iP4hRaCmeoojWvJeZSO86gfvUirlkAjio05VjkgSZ7BSdiDRmTE5hHnVdvVXBGS3bIBMqXlBNNNsXbiSl5jUgjMpIHqNc/8AI+1UWWjtdlnNEV4DzIQAXUaDrRx2f8VHtroUl6RaPcUV4L7CYl1AnbWityQUytG8cS4W0WwWBsrjR7gk/GlRdEjVnlP2yf8A1rw+MzyQZlOYjLoZHtjff868K4bCQVlISgZQoqjMJnfU9dp8xXm5y9O/GJ0Ju2gkBbS0kK5pJ+VI1eNO5EolSlHQCdRTNvcs3DfHt1pVJhWXTYQTB1jrv10rot0uJfSSZBmSNvbQpSfYtROm6ULdtKihSiSEnIJPXmRppXOm+QCQLe5JB1HDH+6uq6ktaie+NN9INMqHdAUEZkDQfs9dKZt+mUeQ8gxNvciDqC2P91OKfTmCQy7ryMD868LyAd7U5pzRz9lK4eGkl3hoRtmUrQeWvl7KMm+wpAh9WURbK7xIEuAT7q8OvupIPohOuX+86/u0gW+8gKZSGG0qgvXAMqA5pToTPUkesVyqOHekcMXFxx1A/XcbvAdNssfhjLptzov/AEKXg+bm4SMq7MDLMkvj393SmnXbwuBabQgJBEcYaz+7T6g+2lalw+zOimU94DxRrt1E+QpUFCsqmEoUBrnBnN76y30zVicjr94tRHAg8ICA6k899q6k3jhcVmt1kadxJGlBkqiVCTJ0JgRr4U4cwMScp/aEweUeNZb9N2Olt0PNyGzB0E00m5hBDrKhGhKQNfbTzAhuFxmCjMCuRxQSqBATmJUqJ08RTXsLsOekIggNOAc5AHT8xXj0hIyj0Z48zEGuW7uGrUgrWlEBJKRKjodQSSAB6+e1Fu8LltQbVnB17oAXr4ag6HcGYpczaOpu6bdf4YZcSpGsH84opGU5FtgAhQMTrHPQeXSijJmUjncWWWVuBAOUncaGT/RPq61mfajtYpt4s2h4jw0JnupHT+XhWjXy1Kwu4JbMBRO+hMDSsRYsi/cLUAZUskk8ySaxJN7j79HVh3azFbC5DqVcRIM5VDTwjpGsHxrX+y+OWvaHDkXrKShaFhDqCNUK5Dp1g1lSMCcygnJB6mrv9HNo7Y2l60pXdedRBB0Gnv8AVTXDoxpsvN0kcPQ6hfyNMZAtE5cudRJIME9K6bgJ4QjXvDQ+uuMqWtbVvbkBxYzZigw2nmqPMwAdzvzo5FQrq1G4CGGlOPgSJPdRpuo8t9hqfDemnFMWrmdc3dzoEpiUoG4CR896HDlHotmrKmSp13YlXNR5EmoXFcas8HlKRnuCZASoBXrM6Db2ilb8NUbJO6LjxKr58oSNciVfE8hUE72pwhm7FpxEcIiMyEyj1nflvVZxXFL7EnkpfWli3GuRJOUeQ5nxmoh4WwTwy2TMjMInz+FT5LKNI1u1IKUv2FwMqkiEkyhXka6gtl9wLWfR7rrGi56jY/Gsow3FLrB0hzDXC4yVDO0tXdH7v9RV7wDtJYY63w3Elp+YDTigTP4TOv8AWlOm0TlEnJdbUEvIyLMwtJ7qhOwVyPh8aXJpEqJAIIVuRrr/ACpUhIQpi6Aft1xqoaHoPV1/oCkqaUhl11SlEFSFkD6wDr4idf8A7TciHZaZOGACmJjTaontJibWC4W5fZFLUFhCEp/aO3/3lUtbmWQoFIGpgeqq19ILQc7PLiCU3CVAx0mtbpGJWzKsXxXE8Qe4yn1gckoMBPgBUp2W7T3FvdtW+J6IVol2Yg8gr86aFoSgrS1oTEjaa5LmxzsLcKSJBA6eBqeSa3RdquDbrVKXUtPJjvQok6EmNPkPGim8OT/ZtnJ24Z91FViqRBo5MRUlNlepnXNA0G+QH51mODWyAtJWY23SK0O+duHUXwQy4ROdMIPe7iRoIqp4Xh1ylCAq3eB01Uyr8qm9yyVIzTH8dxF3FLhPpTjaGnVBCGlFIEGOR8K1b6HsQuMTwO9XcHM41cIbUs7uAiRI2kdayjFcCxdzE7taMLvlJU+sgi1cIIzHmE1qv0M2lzZYHft3Vq+wpy6SQHW1IMAb6gV1zjFaexyqTyNCuUJNuZOUcz0HOuSFIts4gvXRCyAdEjZIHkPaSadxBouMpaBlLi0trAP3VKAV/pUacdClXWfKAUg7cp5VzlOyudo8WTg1oLW2I9KeBLZUJCfxH5eVZ084m3Up68XxLlaytRiff7fbU/2jeFzjV1ekTwvqWpEgAb1n+KXqnXVDNnUDFLCOTLOWKOq8xVWZRSIOyfwiot7EFqUFJXqKYCCE5nJzHlv7q8KSfsnLJ5V1R00iEtRsk7DEuFBzDQ61NWz1vduBTbhbe0IXtJ5bfGqgQoQEp13Irps7otqBnYyPGlnpqtjYanTN07I4+cTCrG/1vEJlWmjqevidNasfAU4wpuTxEHM2oaEHl6qy7s1fKLlteocIcYWJHJSdiPea1nQrBHMR6q542NNUxuzh1gLA7qwSPYPnPsqD7YpR+hbjuqKUvBWXrAJA91TVunI66lSoSXFKSB0IBP8AqKqi8asnryyuWGUiSuUhZyyMhG58aZ7ip0fOS8exNV8Lk3bgc2AB7qR0jaPCtPs5uMHt7gpRnfbzrABjNqCfXFVRz6Lu1PEVltLYgnT9bQOfnWk4XgOI2uD2ls8lpDrbQQoB1Jg+dPrxTiqN0pbuy14drh9rG3cootGnLfD2WnMvEbDeYAzrzoqdsHLcjn75TTq0iwcUB99DzYB8dVfGlbxRS1ArsH0ZdCeK38lU28245ekgFIiD7dT5bE+qou+xtm1Wpqxt+OpKsvEXOh6CNTr1qTlXJVRssCL9KhKrd0DrnSZ9YJ6Guhq8zLCUJEk81R8qptl2qaU621dW5SkgfWNI3SJP2OmukbGOgq0WYzqaeSUKaUZSQqZ8fX7qaM77FcaJXUuJSoGJ3nxTSCPS1mY+z8aQvJDraMwkq2kciPyrykzcL16fGnZMyvtkpdtaPHLH1ijpsTMVnKmyVFQEnoedaT25QV4c5nCp4pKT1E1QEoh0E89Y6VTSpDTvg51kIkpHe2mmQNTFdpbJXJGnSjgQNBVsiWLOROYjKrUb9KFNTqAAYnbU11FojWJoUlRKdImZNGSDFlq7BK47i2VT9g6TO2tbgkap8BHurGvo0bQm7uVqE9wgx0rZ51TFc7/TopJ8HG0VG+ukjUANmD1hX5V5vLs26svBkfeOcCB12pbaf0nfK5Q1HsXTN9CFSUgmMxUTASBuT4UjdIxcipus+vo5BBgjON46xTKMQDiVLbZaW0RmStL4OYD93Sq/iGNqDoRZMqSARlfcMlI5EJ2HhOugivGEYy++rJdtelKSkZlHuuIT5gQQDIM86i9ZXRX43Vllbv1l9KfRgEKMZuNzPknXT4UU0wEOoafbVnaBzJXEHN49P66UVZOybSOa6SVWywEgFTmSY1jx8pNQWKOW7dlnBCW22wMxSQQEkAmIiJPUzNTayosOAqUCbhQkakDeqd2nv8lt6M2W1JuwvNmUTlQFAiZ6kCYrnat0X4RF4DirL+Ju5ivI87ntwofZRlMjoDtpv8tIwVLduy7w23ktuXGZCXk5SkkqnT1eO9Ym2vErLF2n7RlaGGySFZCUwpICufL26mtl7N3K7jDg646XFKfTCyIzDLI89/cKtKCjJNE7tbk242FXDC41QpSifMfzr2BluFxJ2PvoeWOKwJG6hp5V5PfeUDOpA0obEM37aIHoS4BPfUJPSaoyEfWpBHX4irt25cuEgttkLt1SMqyAUnMdj8qqrFq68riKRlgnnJ86eDpFGrZyBvvE8pr3w+gqUTh4V9oqnqd69nDUwO8sHwit+RBiQ62tBpzrxwpyA6b8qmjhyYjO57qauLFTDYcSoqCSZnxozDEnfo4by3TsjMBMabaVraTok7yAZ61jPY5V0cVQywsspKpccSQVGAdBIgDqfGthtwkNNhJkEdZovdiTXB4aEXVyeZ4Z89FfnUfjjSX2lJCVQtaQ9wzrlAJjXbapBCv1x0fgSfeajsddyWzxBIUSAkjrBqc39Qh+ijdsHA6s2jIU0pakLWtSt0gEdJ5eqDyqT7J3pukN/qylPNhKSVahS8mu22aCefjVH7Ts4vieMO3dpxXWwFJSoEQmSQSBy0579KtGA3qrO4Sm6dKGXMwUpbYyzy1O2uu8Gai4KMUWybsvts2hi0cUylSUFHEAPX8qKGCldopI4g7hBSsAECOUcqKvHgi1ZCYiUt4e+onRK1KUQDtGulUF+5/Si1XoaKGgAEjMo77c9/Dxq6Y64lzA3s3MOA+MSKrVjbMpZWtbbaglJUJ5ADaanVlhkW6nbLhpy8LNnKiVDwjrMka7aVaOwct4W6lKcqUXYOogmQeRrFL/AB3EH74vJuFtcMnIhuEhsTsI+dbF9GN36d2d9IcShDqnoWUJCQsgGTp51aWi4pMkpqToudyr6y1M7vEf+NR+VOJUA+qJmRtXDiC4ucPCVf8ANkf+B78hXXlHpCjPTnPOkYIz/tXbcZtKlKUJWREfiNQimA2juknWIAqa7SuJCeGHACHTz0ieXtqJQuQfrQaRtlUtzyygJ1UCD410ZUHUxXtqCkSv3V0CI3n1RU2x9jlyoPSvK0JQkqTJjcxpXcQB0M+FNPZSPsiT4UWDSOjsxCsaSoa8wQNtDWlW6pYaI2ygDSKzXBVlrF2oSoqKdwNq0ey1sWFAKGgq0CGqNpVOJup/ykn/AFVE9qXVMYa8oJCpKBJ+6DOv9dalAAnGHSQqPR0g6fiNcvaENLsns5IH1YJI/FHzrZfmhYbMpFgy682VICkoUAkhSNhPl05euvNwytxtwtyDPDTmCBI67VmGP4zfX2LPPLuHE94hCUKKQlM6ARWkdicWdxTAA7fuKduG1FsrCe8pMaSaWehhFSHWrk6L32cv3cTw7ivtJQtvO0oJ2WRAkeBiimuyq2jYutt5gkOr3EcqKpDgnN0yE7QHLg6gQNS78TVYccWnD3wlxyOEvaQPsmpvH30nDISColOYBStzPh51CON3Dli8lDBUtTRCQmSSSCNKRLcq3Rll0ALl2BstXxrbfokSpPZZIgf36j7qyw9lcZecWo2D4ClT3kHzrWfo/t3sN7Ps27rakPKdIAI1BjpFdWvJYo59JPJlnxFeZ3DiQB+tmSf/AMX67UpUXl5UAmBGvjUJiFyRcWKSXQRcZlEQAPqnvHrA5b1IsXALqylZJAHeCfyrlbbK0UXta4EvQ3JTxJIkEfyqHaeMD6odTPSriLC0Uh1eMYdcPoDhKXFuLbTEk6R58zT9t/w0zp+hmDAjVeY/6jr7aPr2x1fSKm083H92ofCugOZiITA8auKHuzYEqwW1T4FhB+APxpRddmvu4Ra+MW4/20tafoffwppWEnQA14ccB1y1dTc9mk/9GtNf8gf7abXedm/sjBrYg/stAf8ArR/X6b9/Cs9nngcZZEjUZSa0SwJTh9vmKgYjw3quJuOz7Fwl5jCcriRopLxEeqpywu1v26Sm3Vbt8SEBQKiR1k00XFcMSal2h9a8mJpRnMuNqjQ/dIPzrmxnI5buNrUdUJXJERChXh43BxxhedZSll06gwCSjnEdaYxXiFF1kXM2kCTJzzoBWsVcnzpiNsr0x4jQBah760P6NrdK8BdKjCuKRvHzrjf7HY9cuuuN2DhQtRIlQBg1NdmezuPYbbusO2j6JUFIAgzNX1Xlp0Jpqpl27LspaYuSF65/PdNFM9m7e9tmrlvEGXkLWsKRI3GUfzoqEboedWSzeGWyVZksJChsRINdCGUpER7zT4pctVURXJjQb1nnXotIWO+hKvMTToTS5abH0XJjSWGwI4aI3jKK98JH7CfZXm5U42wpbQlYiBHjrXD+lHUaKabJG0zStxjyMrZJC1aUkgsIKTuMgg+dRV9gGC3DpW6lDSwI7jwR7tq4cWtLHGOG5c+ltrCcoXbXakCPKoZzsh2cXJWrE1K2Kg/NK5QZqjI7LnAsCYKgcfS0RrDjiSB7IrP+0mNIwfFXbO3davGUwpFw05opJHMawdxE8qt7/ZDA3Lcss3OJNg/eKUL+NRbn0Z4O6SVYxiZn/IarIw0uxnPURBdmsebxjFk2d3cMYfbhClruX1ghMDQQYkk1ccOtMEfuLi3d7RMlSHUIaLbqE8XMhBkAzzUR6qhh9GmBpUP7VxPMnb6hquy27AdmkqCFv4i4tR3CUoPurXHQMz1H2XexwPB2lhSMjzoAhDj4cHnA0n21McBlMQ2nTbuCs0a7HdlkoU8wvFUlBy5k3GTWetSmFN4Zgqlm3t7xalJyFdzeqXInoRFGWmlsZjJl2LDJ14Lev4BQGGxIDaADvCRVdPaBeYoQlpLhTMarMeU1N4XdPP2ue5bUl0kzKcojlApoyjIWScR/gt/4aP4RXn0dobNN/wAAp4mkmqUhLGfR2ojhNx0yiinaKKQWxiaWa8ZqUGlGocBpQqms1egqmthQ8FUiglYhSQoHkQDTYXS56LMFDDCdC03B/AB8qaVh9koyq3R5gmnc1E0tLw22M/o6x5MJ/iV+dH6OtPutZT4LOtPZwBrQHAdhFZjHw3J+jAw2wMgsJnnqa8HBsPJk26Sf+4/nXXn/ABRRn8ZrcY+GZS9OdvC7FoZUWqY8ZPxNOeg2SQCLRievDE/CnM1Gatxj4GTPSUNtgBKQkdAKUwNBtXjNSFdbS6M3Y5NJNNlVAVRYDlFN56KDBmliiilHFikoorQFBpaKKAYsUUUUAG1KdaKKDDyKWaKKwEFEwKKKDRJ0oG1FFajAmloooASaKKKAP//Z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27658" name="Picture 10" descr="http://t1.gstatic.com/images?q=tbn:ANd9GcSxhNuYfey4Q7vMnenag8mZRWUqVGr-YUdeFMca-HC-qenFScRC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788024" y="2060848"/>
            <a:ext cx="3989218" cy="280831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CA" sz="6000" dirty="0" smtClean="0">
                <a:latin typeface="Arabic Typesetting" pitchFamily="66" charset="-78"/>
                <a:cs typeface="Arabic Typesetting" pitchFamily="66" charset="-78"/>
              </a:rPr>
              <a:t>English Words Derived from Arabic</a:t>
            </a:r>
            <a:endParaRPr lang="en-CA" sz="6000" dirty="0">
              <a:latin typeface="Arabic Typesetting" pitchFamily="66" charset="-78"/>
              <a:cs typeface="Arabic Typesetting" pitchFamily="66" charset="-78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57200" y="1600200"/>
            <a:ext cx="2386608" cy="4997152"/>
          </a:xfrm>
        </p:spPr>
        <p:txBody>
          <a:bodyPr>
            <a:normAutofit fontScale="92500" lnSpcReduction="20000"/>
          </a:bodyPr>
          <a:lstStyle/>
          <a:p>
            <a:r>
              <a:rPr lang="en-CA" sz="3900" dirty="0" smtClean="0">
                <a:latin typeface="Arabic Typesetting" pitchFamily="66" charset="-78"/>
                <a:cs typeface="Arabic Typesetting" pitchFamily="66" charset="-78"/>
              </a:rPr>
              <a:t>Algebra</a:t>
            </a:r>
          </a:p>
          <a:p>
            <a:r>
              <a:rPr lang="en-CA" sz="3900" dirty="0" smtClean="0">
                <a:latin typeface="Arabic Typesetting" pitchFamily="66" charset="-78"/>
                <a:cs typeface="Arabic Typesetting" pitchFamily="66" charset="-78"/>
              </a:rPr>
              <a:t>Assassin</a:t>
            </a:r>
          </a:p>
          <a:p>
            <a:r>
              <a:rPr lang="en-CA" sz="3900" dirty="0" smtClean="0">
                <a:latin typeface="Arabic Typesetting" pitchFamily="66" charset="-78"/>
                <a:cs typeface="Arabic Typesetting" pitchFamily="66" charset="-78"/>
              </a:rPr>
              <a:t>Coffee</a:t>
            </a:r>
          </a:p>
          <a:p>
            <a:r>
              <a:rPr lang="en-CA" sz="3900" dirty="0" smtClean="0">
                <a:latin typeface="Arabic Typesetting" pitchFamily="66" charset="-78"/>
                <a:cs typeface="Arabic Typesetting" pitchFamily="66" charset="-78"/>
              </a:rPr>
              <a:t>Gazelle</a:t>
            </a:r>
          </a:p>
          <a:p>
            <a:r>
              <a:rPr lang="en-CA" sz="3900" dirty="0" smtClean="0">
                <a:latin typeface="Arabic Typesetting" pitchFamily="66" charset="-78"/>
                <a:cs typeface="Arabic Typesetting" pitchFamily="66" charset="-78"/>
              </a:rPr>
              <a:t>Hazard</a:t>
            </a:r>
          </a:p>
          <a:p>
            <a:r>
              <a:rPr lang="en-CA" sz="3900" dirty="0" smtClean="0">
                <a:latin typeface="Arabic Typesetting" pitchFamily="66" charset="-78"/>
                <a:cs typeface="Arabic Typesetting" pitchFamily="66" charset="-78"/>
              </a:rPr>
              <a:t>Lilac</a:t>
            </a:r>
          </a:p>
          <a:p>
            <a:r>
              <a:rPr lang="en-CA" sz="3900" dirty="0" smtClean="0">
                <a:latin typeface="Arabic Typesetting" pitchFamily="66" charset="-78"/>
                <a:cs typeface="Arabic Typesetting" pitchFamily="66" charset="-78"/>
              </a:rPr>
              <a:t>Mattress</a:t>
            </a:r>
          </a:p>
          <a:p>
            <a:r>
              <a:rPr lang="en-CA" sz="3900" dirty="0" smtClean="0">
                <a:latin typeface="Arabic Typesetting" pitchFamily="66" charset="-78"/>
                <a:cs typeface="Arabic Typesetting" pitchFamily="66" charset="-78"/>
              </a:rPr>
              <a:t>Syrup</a:t>
            </a:r>
          </a:p>
          <a:p>
            <a:r>
              <a:rPr lang="en-CA" sz="3900" dirty="0">
                <a:latin typeface="Arabic Typesetting" pitchFamily="66" charset="-78"/>
                <a:cs typeface="Arabic Typesetting" pitchFamily="66" charset="-78"/>
              </a:rPr>
              <a:t>Z</a:t>
            </a:r>
            <a:r>
              <a:rPr lang="en-CA" sz="3900" dirty="0" smtClean="0">
                <a:latin typeface="Arabic Typesetting" pitchFamily="66" charset="-78"/>
                <a:cs typeface="Arabic Typesetting" pitchFamily="66" charset="-78"/>
              </a:rPr>
              <a:t>ero</a:t>
            </a:r>
            <a:endParaRPr lang="en-CA" sz="3900" dirty="0">
              <a:latin typeface="Arabic Typesetting" pitchFamily="66" charset="-78"/>
              <a:cs typeface="Arabic Typesetting" pitchFamily="66" charset="-78"/>
            </a:endParaRPr>
          </a:p>
          <a:p>
            <a:endParaRPr lang="en-CA" dirty="0"/>
          </a:p>
        </p:txBody>
      </p:sp>
      <p:sp>
        <p:nvSpPr>
          <p:cNvPr id="31746" name="AutoShape 2" descr="http://t0.gstatic.com/images?q=tbn:ANd9GcSYn9mZ8p4HTajt5tsljHU8aH8K_YKb4usjW2M_z3-mXssGmpf4DA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sp>
        <p:nvSpPr>
          <p:cNvPr id="31748" name="AutoShape 4" descr="http://t0.gstatic.com/images?q=tbn:ANd9GcSYn9mZ8p4HTajt5tsljHU8aH8K_YKb4usjW2M_z3-mXssGmpf4DA"/>
          <p:cNvSpPr>
            <a:spLocks noChangeAspect="1" noChangeArrowheads="1"/>
          </p:cNvSpPr>
          <p:nvPr/>
        </p:nvSpPr>
        <p:spPr bwMode="auto">
          <a:xfrm>
            <a:off x="63500" y="-136525"/>
            <a:ext cx="304800" cy="304800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CA"/>
          </a:p>
        </p:txBody>
      </p:sp>
      <p:pic>
        <p:nvPicPr>
          <p:cNvPr id="31750" name="Picture 6" descr="http://t2.gstatic.com/images?q=tbn:ANd9GcQ1TvazIkidTOG23iRLcpgI04CNY5Yp1CjW20yQ7Xb6LYaqclZV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635896" y="1628800"/>
            <a:ext cx="3713584" cy="4005859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39</TotalTime>
  <Words>211</Words>
  <Application>Microsoft Office PowerPoint</Application>
  <PresentationFormat>On-screen Show (4:3)</PresentationFormat>
  <Paragraphs>44</Paragraphs>
  <Slides>9</Slides>
  <Notes>9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Islam in the Medieval World</vt:lpstr>
      <vt:lpstr>From East to West</vt:lpstr>
      <vt:lpstr>Arabic Tradition</vt:lpstr>
      <vt:lpstr>Muhammad</vt:lpstr>
      <vt:lpstr>Terminology </vt:lpstr>
      <vt:lpstr>Expansion during the Middle Ages</vt:lpstr>
      <vt:lpstr>Expansion:</vt:lpstr>
      <vt:lpstr>The Bayt Al-Hikma</vt:lpstr>
      <vt:lpstr>English Words Derived from Arabic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Islam in the Medieval World</dc:title>
  <dc:creator>shawn</dc:creator>
  <cp:lastModifiedBy>shawn</cp:lastModifiedBy>
  <cp:revision>4</cp:revision>
  <dcterms:created xsi:type="dcterms:W3CDTF">2010-12-16T00:31:38Z</dcterms:created>
  <dcterms:modified xsi:type="dcterms:W3CDTF">2010-12-16T01:10:52Z</dcterms:modified>
</cp:coreProperties>
</file>